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7"/>
  </p:notesMasterIdLst>
  <p:sldIdLst>
    <p:sldId id="256" r:id="rId2"/>
    <p:sldId id="258" r:id="rId3"/>
    <p:sldId id="273" r:id="rId4"/>
    <p:sldId id="260" r:id="rId5"/>
    <p:sldId id="274" r:id="rId6"/>
    <p:sldId id="283" r:id="rId7"/>
    <p:sldId id="284" r:id="rId8"/>
    <p:sldId id="28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37B33ED-0CFA-0BDD-D8C8-8DC788DA4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E3C5D65-AF0A-8D68-A891-ACF7FE6B48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E49800E-5AF0-43CA-B736-14ADED040C99}" type="datetimeFigureOut">
              <a:rPr lang="en-GB" altLang="en-US"/>
              <a:pPr/>
              <a:t>24/03/2023</a:t>
            </a:fld>
            <a:endParaRPr lang="en-GB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8B74E8B-58CC-BDD5-D688-42C57E1A899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38FD489D-1418-D34B-25DD-200BC2E869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5366B4F9-C4EA-168A-6EDD-85DD293FFC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45E6D459-2D08-FA8D-0E90-F03DBF58F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278C0FB-D720-485C-AD02-D59A8B96A10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7D5C704-6E3A-1681-8DC9-01D21FA3AF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B3C6552-95F9-A479-4B43-FA9A99FF0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D3512D2-AAEE-CC57-7354-F86C550488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D68EEA3-3BF9-8A6A-E3C9-9DB9F383D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A83AABA-D022-2206-EFB8-D7EA4E1926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13E77BE-305E-1871-BD1E-533C38F2F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91723A1-C9FD-F7C3-B6BA-2C0A752E4A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A5C55DA-051B-6541-C533-8500BE55A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E92B378-C3F9-E9CD-0C10-27052B1DB6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B9C1ADD-91EC-673A-B3A0-294D12200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D635F71-0BBF-CB1B-6505-E4597B9A3C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1C7A340-4871-156B-F6B2-E8150BB58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C7E7088-FA38-ED22-88BE-CD4088DA03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2C29303-6042-48DB-BE72-481FA8A38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9D88658-D6D0-CF27-0047-0C0F665E2A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058EC4E-5657-7A90-26A5-BE123E9E2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01E9EFD-64DC-4567-6A5D-A9462CF6D5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6896D08-AD5E-1BE8-916D-751A997D9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942D018-C3E4-C305-CC65-73E9CEA8D1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9EF4933-82A0-AEC1-ADE4-B52E485EA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B6CE453-931E-B700-64C8-9E5090036B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3F17DBC-FEB3-AEBE-3D9F-A4140349F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A0777F8-EE55-3842-D8C2-71225630FE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6FFA1F4-0F09-2E22-7469-5E836227A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7B9FB8A-646D-03D7-6723-690B321AEC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D488363-9D9E-8819-1EE5-CA866A2A6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C8F11A5-7DF6-3432-E78A-3DFA34195B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681C078-7A19-D957-7FAD-62F1FF818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5784F27-7EC0-5A67-C7D8-3AEB4D1304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8A3B224-A9F5-BC43-1A66-E37905E68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4956C86-50CE-7BCE-1D54-2823F1A196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FD82229-139E-A9E4-1502-287EE1C8A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07191DEA-8BCD-82E2-F6C4-AA04C98B60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8E1A2E8-B75A-9D26-0B84-BB6F8CCA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EFCBFA1-0E06-D7C9-B20D-654D0E6CC9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1B7CF81-B50F-D80B-D7FD-5BEE4996A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5364A0E-5819-7BD7-0DF5-BAC0D5C61F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BA88B02-35A5-A292-3DB5-9350310D6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49BC263-39F8-C62B-C43F-239C800399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0225057-03B7-275F-83AB-148434B44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7884114-F446-A4A0-5B2A-8F92E3E2D5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80FFC58-BA14-0508-0E6B-BED9A307B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2D31C01-F91C-A69B-8468-AD0196A2C6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A49046D-E85E-0F76-4DE9-417EB4F1C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D8CDBC9-C53D-CF6C-76A2-B3949AFCF4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738C5AD-0278-1DE4-29D7-DBC826E3D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B131B4C-A9B9-FB60-7697-EB9129F945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C300B79-FD6F-768D-1741-F7279B39F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0FDBBE1-E63B-AA0D-E5F2-93D9AB785B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9591887-B8BC-99A9-A6D5-A5C421F21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B2B5504-3A0F-5AA4-34BB-B870C51AF92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500687F-E1B3-84D1-1258-A1BCE7EE795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EC3073B-8C03-D815-2E18-F929D2983F2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6109D896-80FF-F355-582E-30466B5F3CF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3EA79631-9FCA-60D4-E927-936B767B403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3755F04-AE91-4E90-FE60-7E859F37F2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7CE169F-5F37-4F21-A865-F9459287825F}"/>
                </a:ext>
              </a:extLst>
            </p:cNvPr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0663CF1D-59A5-3C2F-767A-527EFE70A03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71B96E0-2711-1ED5-4978-5871FDB1CD7A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479282D9-2CEF-F3EC-0CE8-D7C1D221127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C43A332E-541C-AD9B-844E-DF76FE5A9A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F02E9735-0B61-13EE-7E35-E78ACF530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4494FC37-F068-46FE-AC07-6FAF28B2B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2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DCC35FE-B643-FA8D-A652-539968F5B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9D45D4B-5715-C729-CD5C-F76DA578F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EC7A7F0-3211-9E8C-139D-40683DE840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74F14-1D63-419A-B906-7043DC917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5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43053E1-56A7-0051-8068-6E57A92C4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572F48A-BCFE-B70C-229E-DAB0B3ACA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905636E-82F0-1EE4-361C-13171B31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9B583-D1AF-4033-B96B-DDDE82759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10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546A52C-0048-DE2D-0AF7-BA2D0F9C2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65B053A-EE2D-DE4E-1A9A-0A9256962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268BD56-C28C-4FBF-C3B3-3C2A08C6B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6F0FA-CFFC-4512-8C50-0C8E9BD05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07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A6F0B81-494B-A4A3-DD4A-CE27F7B06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1E2CC01-184E-AFBA-D7AA-DD9BA078B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83D9A0C-C95E-2B77-E58E-00FF088B9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55586-BC44-4D66-9C62-71C6BB929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20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1BDEE81-91E9-ABC4-43B5-EC6A06915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5CD92F9-B737-6F71-0135-D24D0B85E1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D534912-4D2C-7B19-DAF7-92977CAD2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7C05E-EB32-4887-8B70-FC4C374B0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3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F30F8CF-938D-CF61-CFCE-D39C5BA9F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1D42BB4B-265F-3AE7-B1FC-055BB0967C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E9A80C0F-5038-9135-EDDF-CE75926BB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42699-364E-434E-BD99-677D5405B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94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5708785-CB5D-8F14-0383-757E26118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F634CEC-0E03-A73F-0040-693F1A377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CB5C746-6312-8B82-7B35-E64D99231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B47A6-2B96-4621-A5FD-EE43C7FD6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5AD64CA0-B493-031C-2663-25A3B3AED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07E4F66F-20F2-C8AF-1C88-7C731B54A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B4F2562-4581-F9DB-F718-49760E585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99FD-D186-415D-A618-008E541AC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6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1B12A90-2426-4E4C-B577-2EF782E75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5E12B9A-5581-DCC4-8372-62D222AF0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07525B8-2C5C-2327-0F6E-EC804BA9B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FF5D4-6BB8-4E5B-BFDA-47378F197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01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A7C9939-ED86-7B71-3982-ADBA8EB8C3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9088FBA-3EAB-6283-5681-9D93DA394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8DF47FF-A616-D746-C89B-0F142EE85D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DC4A3-6257-457B-ABBD-2244DEEEE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E666FDB-7763-0B58-8F49-3092FDB247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5843" name="Rectangle 3">
              <a:extLst>
                <a:ext uri="{FF2B5EF4-FFF2-40B4-BE49-F238E27FC236}">
                  <a16:creationId xmlns:a16="http://schemas.microsoft.com/office/drawing/2014/main" id="{4D0B36D2-0DC0-165D-F199-7FEE517B973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44" name="Freeform 4">
              <a:extLst>
                <a:ext uri="{FF2B5EF4-FFF2-40B4-BE49-F238E27FC236}">
                  <a16:creationId xmlns:a16="http://schemas.microsoft.com/office/drawing/2014/main" id="{09EBFE9B-807D-17E3-5549-44931999B48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45" name="Freeform 5">
              <a:extLst>
                <a:ext uri="{FF2B5EF4-FFF2-40B4-BE49-F238E27FC236}">
                  <a16:creationId xmlns:a16="http://schemas.microsoft.com/office/drawing/2014/main" id="{CAA2A628-70A0-42B7-784E-67376DD3EF5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46" name="Freeform 6">
              <a:extLst>
                <a:ext uri="{FF2B5EF4-FFF2-40B4-BE49-F238E27FC236}">
                  <a16:creationId xmlns:a16="http://schemas.microsoft.com/office/drawing/2014/main" id="{C6651C78-20A9-22AE-5566-8B1AAAD5635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47" name="Freeform 7">
              <a:extLst>
                <a:ext uri="{FF2B5EF4-FFF2-40B4-BE49-F238E27FC236}">
                  <a16:creationId xmlns:a16="http://schemas.microsoft.com/office/drawing/2014/main" id="{BEDDF7B6-82ED-2F4D-7EB0-193EB03C274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48" name="Freeform 8">
              <a:extLst>
                <a:ext uri="{FF2B5EF4-FFF2-40B4-BE49-F238E27FC236}">
                  <a16:creationId xmlns:a16="http://schemas.microsoft.com/office/drawing/2014/main" id="{DD566392-61E7-7227-98A2-E7FB1B48473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49" name="Freeform 9">
              <a:extLst>
                <a:ext uri="{FF2B5EF4-FFF2-40B4-BE49-F238E27FC236}">
                  <a16:creationId xmlns:a16="http://schemas.microsoft.com/office/drawing/2014/main" id="{4AF360DF-7E0E-C8CE-4D51-D0C2C69767C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5850" name="Freeform 10">
              <a:extLst>
                <a:ext uri="{FF2B5EF4-FFF2-40B4-BE49-F238E27FC236}">
                  <a16:creationId xmlns:a16="http://schemas.microsoft.com/office/drawing/2014/main" id="{4A1C8F85-9AC6-2442-A865-97AE6FC2A17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77934F7F-4560-09D0-1F24-60612E497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FD18538E-D5BB-AF50-BBA2-875AD462B2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378B8963-1E93-B255-F657-F7F82A9035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CCC31BF0-4EC7-598E-E80A-028CE90436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F0FC2EF-3084-402C-BE0E-63C833F1AA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id="{5479DB6A-FE83-EE12-9C53-3E39EB964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696" r:id="rId7"/>
    <p:sldLayoutId id="2147483695" r:id="rId8"/>
    <p:sldLayoutId id="2147483694" r:id="rId9"/>
    <p:sldLayoutId id="2147483693" r:id="rId10"/>
    <p:sldLayoutId id="21474836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0F6BF0BE-AB2B-6864-0DA6-DE7892BE2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69925"/>
            <a:ext cx="914400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latin typeface="Comic Sans MS" panose="030F0702030302020204" pitchFamily="66" charset="0"/>
              </a:rPr>
              <a:t>Grade - 2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Comic Sans MS" panose="030F0702030302020204" pitchFamily="66" charset="0"/>
              </a:rPr>
              <a:t>Subject - Mathematics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Comic Sans MS" panose="030F0702030302020204" pitchFamily="66" charset="0"/>
              </a:rPr>
              <a:t>Unit - Geometry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Comic Sans MS" panose="030F0702030302020204" pitchFamily="66" charset="0"/>
              </a:rPr>
              <a:t>Topic - Geometrical shapes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Comic Sans MS" panose="030F0702030302020204" pitchFamily="66" charset="0"/>
              </a:rPr>
              <a:t>School – Army School Roorkee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Comic Sans MS" panose="030F0702030302020204" pitchFamily="66" charset="0"/>
              </a:rPr>
              <a:t>Prepared by Mrs. Ranjana</a:t>
            </a:r>
          </a:p>
          <a:p>
            <a:pPr>
              <a:spcBef>
                <a:spcPct val="50000"/>
              </a:spcBef>
            </a:pPr>
            <a:endParaRPr lang="en-US" altLang="en-US" sz="4000" b="1"/>
          </a:p>
          <a:p>
            <a:pPr>
              <a:spcBef>
                <a:spcPct val="50000"/>
              </a:spcBef>
            </a:pPr>
            <a:endParaRPr lang="en-US" altLang="en-US" sz="4000" b="1"/>
          </a:p>
        </p:txBody>
      </p:sp>
      <p:sp>
        <p:nvSpPr>
          <p:cNvPr id="3075" name="AutoShape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587D7F-8035-D6FF-9D34-23AC96978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62484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4EC787A-0D94-23AB-1F6A-967DD6D02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482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/>
              <a:t>  </a:t>
            </a:r>
            <a:r>
              <a:rPr lang="en-US" altLang="en-US" sz="4000" b="1" u="sng">
                <a:latin typeface="Comic Sans MS" panose="030F0702030302020204" pitchFamily="66" charset="0"/>
              </a:rPr>
              <a:t>Parts of a circle </a:t>
            </a:r>
            <a:r>
              <a:rPr lang="en-US" altLang="en-US" sz="4000" b="1">
                <a:latin typeface="Comic Sans MS" panose="030F0702030302020204" pitchFamily="66" charset="0"/>
              </a:rPr>
              <a:t>:</a:t>
            </a:r>
            <a:r>
              <a:rPr lang="en-US" altLang="en-US" sz="36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   </a:t>
            </a:r>
            <a:r>
              <a:rPr lang="en-US" altLang="en-US" sz="3600" b="1">
                <a:latin typeface="Comic Sans MS" panose="030F0702030302020204" pitchFamily="66" charset="0"/>
              </a:rPr>
              <a:t>Center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   Radius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   Diameter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  Chord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   Circumference</a:t>
            </a:r>
            <a:endParaRPr lang="en-US" altLang="en-US" sz="3200" b="1">
              <a:latin typeface="Comic Sans MS" panose="030F0702030302020204" pitchFamily="66" charset="0"/>
            </a:endParaRPr>
          </a:p>
        </p:txBody>
      </p:sp>
      <p:sp>
        <p:nvSpPr>
          <p:cNvPr id="12291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D91E38A-D61B-806D-E88D-21044903A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1336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292" name="AutoShap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90600CB-D8C8-FC54-002D-A90ED143C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9718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293" name="AutoShape 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335D0230-5E12-45FE-1129-E34DB6648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294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E943FAC2-4423-591B-924D-7C2A49C43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7338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295" name="AutoShape 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E5CF70CD-1897-16D3-F746-0B3AF7CB6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296" name="AutoShape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F876384-CE0B-676D-C993-81948841D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0BDA8AE-1D8C-9560-F3CB-B862D06BD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u="sng">
                <a:latin typeface="Comic Sans MS" panose="030F0702030302020204" pitchFamily="66" charset="0"/>
              </a:rPr>
              <a:t>Center</a:t>
            </a:r>
            <a:r>
              <a:rPr lang="en-US" altLang="en-US" sz="4000" b="1">
                <a:latin typeface="Comic Sans MS" panose="030F0702030302020204" pitchFamily="66" charset="0"/>
              </a:rPr>
              <a:t>:</a:t>
            </a:r>
            <a:r>
              <a:rPr lang="en-US" altLang="en-US" sz="36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      A fixed point in the interior of circle whose distance from all the points on the circle is same.</a:t>
            </a:r>
            <a:endParaRPr lang="en-US" altLang="en-US" sz="3200" b="1">
              <a:latin typeface="Comic Sans MS" panose="030F0702030302020204" pitchFamily="66" charset="0"/>
            </a:endParaRPr>
          </a:p>
        </p:txBody>
      </p:sp>
      <p:sp>
        <p:nvSpPr>
          <p:cNvPr id="13315" name="AutoShape 3">
            <a:extLst>
              <a:ext uri="{FF2B5EF4-FFF2-40B4-BE49-F238E27FC236}">
                <a16:creationId xmlns:a16="http://schemas.microsoft.com/office/drawing/2014/main" id="{CB5E40C3-D358-BA72-BD2A-2BB595FEF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86125"/>
            <a:ext cx="2057400" cy="1857375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297FE3B-B54E-1C8B-B51F-532D57608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7244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A</a:t>
            </a:r>
          </a:p>
        </p:txBody>
      </p:sp>
      <p:sp>
        <p:nvSpPr>
          <p:cNvPr id="13317" name="Text Box 7">
            <a:extLst>
              <a:ext uri="{FF2B5EF4-FFF2-40B4-BE49-F238E27FC236}">
                <a16:creationId xmlns:a16="http://schemas.microsoft.com/office/drawing/2014/main" id="{6FFFF383-2071-3D51-8BC4-34886406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14325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B</a:t>
            </a:r>
          </a:p>
        </p:txBody>
      </p:sp>
      <p:sp>
        <p:nvSpPr>
          <p:cNvPr id="13318" name="Text Box 8">
            <a:extLst>
              <a:ext uri="{FF2B5EF4-FFF2-40B4-BE49-F238E27FC236}">
                <a16:creationId xmlns:a16="http://schemas.microsoft.com/office/drawing/2014/main" id="{5AC4AA16-BE1F-0083-D107-1BC4270C4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3214688"/>
            <a:ext cx="22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C</a:t>
            </a:r>
          </a:p>
        </p:txBody>
      </p:sp>
      <p:sp>
        <p:nvSpPr>
          <p:cNvPr id="13319" name="Text Box 9">
            <a:extLst>
              <a:ext uri="{FF2B5EF4-FFF2-40B4-BE49-F238E27FC236}">
                <a16:creationId xmlns:a16="http://schemas.microsoft.com/office/drawing/2014/main" id="{ED243E18-6033-4611-A304-4F77B23E5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5720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D</a:t>
            </a:r>
          </a:p>
        </p:txBody>
      </p:sp>
      <p:sp>
        <p:nvSpPr>
          <p:cNvPr id="13320" name="Text Box 13">
            <a:extLst>
              <a:ext uri="{FF2B5EF4-FFF2-40B4-BE49-F238E27FC236}">
                <a16:creationId xmlns:a16="http://schemas.microsoft.com/office/drawing/2014/main" id="{257D8A5A-557B-9C5A-D2C5-A8FBC56F1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3643313"/>
            <a:ext cx="22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O</a:t>
            </a:r>
          </a:p>
        </p:txBody>
      </p:sp>
      <p:sp>
        <p:nvSpPr>
          <p:cNvPr id="13321" name="Text Box 14">
            <a:extLst>
              <a:ext uri="{FF2B5EF4-FFF2-40B4-BE49-F238E27FC236}">
                <a16:creationId xmlns:a16="http://schemas.microsoft.com/office/drawing/2014/main" id="{A1309D63-473A-9A2B-E3AF-3C28851AE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3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                      OA = OB = OC = OD</a:t>
            </a:r>
          </a:p>
        </p:txBody>
      </p:sp>
      <p:sp>
        <p:nvSpPr>
          <p:cNvPr id="13322" name="AutoShape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E54ED62-5E75-CAAA-3374-45BFB853E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90758DC0-1223-89D2-63E5-718F126A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u="sng">
                <a:latin typeface="Comic Sans MS" panose="030F0702030302020204" pitchFamily="66" charset="0"/>
              </a:rPr>
              <a:t>Radius</a:t>
            </a:r>
            <a:r>
              <a:rPr lang="en-US" altLang="en-US" sz="4000" b="1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latin typeface="Comic Sans MS" panose="030F0702030302020204" pitchFamily="66" charset="0"/>
              </a:rPr>
              <a:t>The distance between the center and any point on the circle is called the radius of the circle.  </a:t>
            </a:r>
          </a:p>
        </p:txBody>
      </p:sp>
      <p:sp>
        <p:nvSpPr>
          <p:cNvPr id="14339" name="Oval 3">
            <a:extLst>
              <a:ext uri="{FF2B5EF4-FFF2-40B4-BE49-F238E27FC236}">
                <a16:creationId xmlns:a16="http://schemas.microsoft.com/office/drawing/2014/main" id="{8523E17E-F188-9956-D233-37CC4CADA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4200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82D9FEDC-FE88-118B-82CA-F5FB4F3C6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3643313"/>
            <a:ext cx="2209800" cy="1985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42B58DB0-0DDF-C0DC-1972-C78AFC1E4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0" y="46434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ABEF0CC0-2D21-ED20-A1AB-850976451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3800" y="4495800"/>
            <a:ext cx="228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AAAA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B570F9EB-E16E-7D6D-8B6B-BCDBFF3B0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4648200"/>
            <a:ext cx="4549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A</a:t>
            </a:r>
          </a:p>
        </p:txBody>
      </p:sp>
      <p:sp>
        <p:nvSpPr>
          <p:cNvPr id="14344" name="Text Box 9">
            <a:extLst>
              <a:ext uri="{FF2B5EF4-FFF2-40B4-BE49-F238E27FC236}">
                <a16:creationId xmlns:a16="http://schemas.microsoft.com/office/drawing/2014/main" id="{695E3554-6895-B00A-228A-5B7A162B6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42862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A</a:t>
            </a:r>
          </a:p>
        </p:txBody>
      </p:sp>
      <p:sp>
        <p:nvSpPr>
          <p:cNvPr id="14345" name="Text Box 10">
            <a:extLst>
              <a:ext uri="{FF2B5EF4-FFF2-40B4-BE49-F238E27FC236}">
                <a16:creationId xmlns:a16="http://schemas.microsoft.com/office/drawing/2014/main" id="{0541FE0B-8E04-A991-3862-75A9DF620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428625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O</a:t>
            </a:r>
          </a:p>
        </p:txBody>
      </p:sp>
      <p:sp>
        <p:nvSpPr>
          <p:cNvPr id="14346" name="AutoShape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29DDBDF-8766-985E-B75A-864EA2B94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FAC28F0B-3556-830F-95CA-08F318D40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>
                <a:latin typeface="Comic Sans MS" panose="030F0702030302020204" pitchFamily="66" charset="0"/>
              </a:rPr>
              <a:t>Diameter</a:t>
            </a:r>
            <a:r>
              <a:rPr lang="en-US" altLang="en-US" sz="3600" b="1">
                <a:latin typeface="Comic Sans MS" panose="030F0702030302020204" pitchFamily="66" charset="0"/>
              </a:rPr>
              <a:t> :</a:t>
            </a:r>
            <a:endParaRPr lang="en-US" altLang="en-US" sz="32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 The line which passes through the center and meet any two points on the circle is called the diameter.</a:t>
            </a:r>
          </a:p>
        </p:txBody>
      </p:sp>
      <p:sp>
        <p:nvSpPr>
          <p:cNvPr id="15363" name="Oval 3">
            <a:extLst>
              <a:ext uri="{FF2B5EF4-FFF2-40B4-BE49-F238E27FC236}">
                <a16:creationId xmlns:a16="http://schemas.microsoft.com/office/drawing/2014/main" id="{E4EB3F74-E9EE-D9F0-B6DF-D9E61AEAF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43200"/>
            <a:ext cx="1828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1EA4BD70-FD66-315F-289F-40D784B22A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895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11">
            <a:extLst>
              <a:ext uri="{FF2B5EF4-FFF2-40B4-BE49-F238E27FC236}">
                <a16:creationId xmlns:a16="http://schemas.microsoft.com/office/drawing/2014/main" id="{8A6B5278-4F91-0B0B-DC35-07F4B127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8875" y="37147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12">
            <a:extLst>
              <a:ext uri="{FF2B5EF4-FFF2-40B4-BE49-F238E27FC236}">
                <a16:creationId xmlns:a16="http://schemas.microsoft.com/office/drawing/2014/main" id="{19FD4F7C-A942-B99A-8B29-7DC3AF4A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3357563"/>
            <a:ext cx="22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A</a:t>
            </a:r>
          </a:p>
        </p:txBody>
      </p:sp>
      <p:sp>
        <p:nvSpPr>
          <p:cNvPr id="15367" name="Text Box 13">
            <a:extLst>
              <a:ext uri="{FF2B5EF4-FFF2-40B4-BE49-F238E27FC236}">
                <a16:creationId xmlns:a16="http://schemas.microsoft.com/office/drawing/2014/main" id="{3654A1A3-0DCD-7929-8D20-026EC7674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342900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B</a:t>
            </a:r>
          </a:p>
        </p:txBody>
      </p:sp>
      <p:sp>
        <p:nvSpPr>
          <p:cNvPr id="15368" name="Text Box 41">
            <a:extLst>
              <a:ext uri="{FF2B5EF4-FFF2-40B4-BE49-F238E27FC236}">
                <a16:creationId xmlns:a16="http://schemas.microsoft.com/office/drawing/2014/main" id="{4A0D17D9-9108-39E8-BCE3-38A7DCA39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3581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 sz="3200" b="1"/>
          </a:p>
        </p:txBody>
      </p:sp>
      <p:sp>
        <p:nvSpPr>
          <p:cNvPr id="15369" name="Text Box 45">
            <a:extLst>
              <a:ext uri="{FF2B5EF4-FFF2-40B4-BE49-F238E27FC236}">
                <a16:creationId xmlns:a16="http://schemas.microsoft.com/office/drawing/2014/main" id="{3D3756DC-EAAB-3ECE-CD48-6B130395E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            A diameter is twice the length of radius.</a:t>
            </a:r>
          </a:p>
        </p:txBody>
      </p:sp>
      <p:sp>
        <p:nvSpPr>
          <p:cNvPr id="15370" name="AutoShape 4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A20615C-EA5A-2FAE-BC58-6D088CEAC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371" name="TextBox 11">
            <a:extLst>
              <a:ext uri="{FF2B5EF4-FFF2-40B4-BE49-F238E27FC236}">
                <a16:creationId xmlns:a16="http://schemas.microsoft.com/office/drawing/2014/main" id="{FF2089DE-A23A-3D60-E3A9-CDFE867F5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2146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BD3AE150-93EB-ACB3-3B44-6A88F1B1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>
                <a:latin typeface="Comic Sans MS" panose="030F0702030302020204" pitchFamily="66" charset="0"/>
              </a:rPr>
              <a:t>Chord</a:t>
            </a:r>
            <a:r>
              <a:rPr lang="en-US" altLang="en-US" sz="3600" b="1">
                <a:latin typeface="Comic Sans MS" panose="030F0702030302020204" pitchFamily="66" charset="0"/>
              </a:rPr>
              <a:t> </a:t>
            </a:r>
            <a:r>
              <a:rPr lang="en-US" altLang="en-US" sz="3600">
                <a:latin typeface="Comic Sans MS" panose="030F0702030302020204" pitchFamily="66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Comic Sans MS" panose="030F0702030302020204" pitchFamily="66" charset="0"/>
              </a:rPr>
              <a:t>The line which meet at any two points on the circle 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Comic Sans MS" panose="030F0702030302020204" pitchFamily="66" charset="0"/>
              </a:rPr>
              <a:t>A diameter is the longest chord of a circle.</a:t>
            </a:r>
          </a:p>
          <a:p>
            <a:pPr>
              <a:spcBef>
                <a:spcPct val="50000"/>
              </a:spcBef>
            </a:pPr>
            <a:endParaRPr lang="en-US" altLang="en-US" sz="3600"/>
          </a:p>
          <a:p>
            <a:pPr>
              <a:spcBef>
                <a:spcPct val="50000"/>
              </a:spcBef>
            </a:pPr>
            <a:endParaRPr lang="en-US" altLang="en-US" sz="3600"/>
          </a:p>
          <a:p>
            <a:pPr>
              <a:spcBef>
                <a:spcPct val="50000"/>
              </a:spcBef>
            </a:pPr>
            <a:r>
              <a:rPr lang="en-US" altLang="en-US" sz="3600"/>
              <a:t>CD is the chord of the circle.</a:t>
            </a:r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BD68F8BF-0657-1055-069E-2D26FCAFD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357563"/>
            <a:ext cx="2590800" cy="2338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BEC6954C-DD1D-CBCA-5DF6-3745104DF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10000"/>
            <a:ext cx="2514600" cy="2262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D63E5B7D-0C16-C1E9-14B0-9073E9B0C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188" y="3929063"/>
            <a:ext cx="22860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B6A62FFB-A48D-2439-3385-9056C3C6D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492918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F607E515-CD2E-7EFA-9F37-04B67BAC6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464343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A</a:t>
            </a:r>
          </a:p>
        </p:txBody>
      </p:sp>
      <p:sp>
        <p:nvSpPr>
          <p:cNvPr id="16392" name="Text Box 9">
            <a:extLst>
              <a:ext uri="{FF2B5EF4-FFF2-40B4-BE49-F238E27FC236}">
                <a16:creationId xmlns:a16="http://schemas.microsoft.com/office/drawing/2014/main" id="{5B8FA1EB-EAD1-1B11-204E-8805CE4D0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46434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B</a:t>
            </a:r>
          </a:p>
        </p:txBody>
      </p:sp>
      <p:sp>
        <p:nvSpPr>
          <p:cNvPr id="16393" name="Text Box 10">
            <a:extLst>
              <a:ext uri="{FF2B5EF4-FFF2-40B4-BE49-F238E27FC236}">
                <a16:creationId xmlns:a16="http://schemas.microsoft.com/office/drawing/2014/main" id="{8AE90AF9-C2F6-6E61-8FB1-14B52DA5D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3786188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C</a:t>
            </a:r>
          </a:p>
        </p:txBody>
      </p:sp>
      <p:sp>
        <p:nvSpPr>
          <p:cNvPr id="16394" name="Text Box 11">
            <a:extLst>
              <a:ext uri="{FF2B5EF4-FFF2-40B4-BE49-F238E27FC236}">
                <a16:creationId xmlns:a16="http://schemas.microsoft.com/office/drawing/2014/main" id="{69AB6A1C-5C2A-480B-5164-05AB2DB7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5718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D</a:t>
            </a:r>
          </a:p>
        </p:txBody>
      </p:sp>
      <p:sp>
        <p:nvSpPr>
          <p:cNvPr id="16395" name="Text Box 12">
            <a:extLst>
              <a:ext uri="{FF2B5EF4-FFF2-40B4-BE49-F238E27FC236}">
                <a16:creationId xmlns:a16="http://schemas.microsoft.com/office/drawing/2014/main" id="{848E5D8D-0E08-1EF0-D995-339C0149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4214813"/>
            <a:ext cx="22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O</a:t>
            </a:r>
          </a:p>
        </p:txBody>
      </p:sp>
      <p:sp>
        <p:nvSpPr>
          <p:cNvPr id="16396" name="AutoShape 1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2491F5A-F092-278F-77F2-5BD1C0092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97" name="TextBox 12">
            <a:extLst>
              <a:ext uri="{FF2B5EF4-FFF2-40B4-BE49-F238E27FC236}">
                <a16:creationId xmlns:a16="http://schemas.microsoft.com/office/drawing/2014/main" id="{37AA1FBA-2786-3AC3-9CEF-CECF20C17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457200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2B26C6D5-FC18-058A-E782-5966CC2D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>
                <a:latin typeface="Comic Sans MS" panose="030F0702030302020204" pitchFamily="66" charset="0"/>
              </a:rPr>
              <a:t>Circumference </a:t>
            </a:r>
            <a:r>
              <a:rPr lang="en-US" altLang="en-US" sz="3200" b="1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   Length of a closed curve forming the boundary of the circle is called the circumference of the circle</a:t>
            </a:r>
            <a:r>
              <a:rPr lang="en-US" altLang="en-US" sz="3200" b="1"/>
              <a:t>.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E747D2F9-ECED-951B-8BE4-EAE49BDD1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038600"/>
            <a:ext cx="2514600" cy="2247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37A415E4-9ACA-31E6-2B20-DE73C8AE7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096BB611-62E9-9E39-C052-77CEB7F5B1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724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4" name="AutoShape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AEAC20D-DD94-118F-17D9-9E3F2AE8F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>
            <a:extLst>
              <a:ext uri="{FF2B5EF4-FFF2-40B4-BE49-F238E27FC236}">
                <a16:creationId xmlns:a16="http://schemas.microsoft.com/office/drawing/2014/main" id="{31DADB30-205E-16F0-3361-89D2E47F02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7772400" cy="449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40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Happy Reading</a:t>
            </a:r>
          </a:p>
        </p:txBody>
      </p:sp>
      <p:sp>
        <p:nvSpPr>
          <p:cNvPr id="18435" name="AutoShape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282570-2EB6-5A24-1CD3-05102ECE2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445EB45A-42C5-4254-BFC5-95E884FD9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66800"/>
            <a:ext cx="8458200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Quiz: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Well now its time to test those grey cells of yours!So all the best and happy clicking!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SCORING: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10 correct: Excellent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8-7 correct: Very good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5-7correct: good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3-4 correct:Fair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Comic Sans MS" panose="030F0702030302020204" pitchFamily="66" charset="0"/>
              </a:rPr>
              <a:t>0-2 correct:poor</a:t>
            </a:r>
          </a:p>
        </p:txBody>
      </p:sp>
      <p:sp>
        <p:nvSpPr>
          <p:cNvPr id="19459" name="AutoShape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9B9712A-9310-EDFD-F502-B2C09CB41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09017E55-FFB7-E324-9E57-5CB93623A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7630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Q1:A circle is a: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(1)Simple close curve       (2)Open curve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Q2:A chord that goes through the center of the circle: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(1)Chord                (2)Diameter</a:t>
            </a:r>
          </a:p>
        </p:txBody>
      </p:sp>
      <p:sp>
        <p:nvSpPr>
          <p:cNvPr id="20483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D4B914F-2108-A0C5-3D0E-3F5878ADA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2214563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48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9A8E325-4E13-926E-10F6-F9A60DD62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0" y="4214813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485" name="AutoShape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A1FFA74-4558-8002-13FF-5EE48A86A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2214563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486" name="AutoShap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7C07DFA-3854-F92F-5601-01355A0C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487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406B772-2F37-BC76-DEFF-43365BAE0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5A93A554-753E-61C2-7F30-CADBB20E0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8534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Q3:A line that run between the circle and its center: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(1)Radius            (2)Diameter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Q4:A line segments that join two points on the circle: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(1)Chord             (2)Diameter</a:t>
            </a:r>
          </a:p>
        </p:txBody>
      </p:sp>
      <p:sp>
        <p:nvSpPr>
          <p:cNvPr id="21507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BCB196E-6C69-86C1-BC6C-CC6EF766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09800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50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09FC004-CA46-30D4-B30B-053F0E40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91000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509" name="AutoShape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B7AC9E9-AB90-6BB3-C7FD-0B2990A8A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143125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510" name="AutoShap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CFBFA19-6F07-3B63-ED45-26481EA04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910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1511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EC11D16-5733-91EC-EF1A-7D41BFB6D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C11A7F8E-5E9E-B2B6-1B62-3CD981AFE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144000" cy="552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>
                <a:latin typeface="Comic Sans MS" panose="030F0702030302020204" pitchFamily="66" charset="0"/>
              </a:rPr>
              <a:t>Major Concepts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Develop understanding and appreciation of geometrical shapes and their characteristic.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Develop and exhibit creativity.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Develop power of thinking and reasoning.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Develop scientific temper.</a:t>
            </a:r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r>
              <a:rPr lang="en-US" altLang="en-US" sz="3200" b="1"/>
              <a:t>;</a:t>
            </a:r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r>
              <a:rPr lang="en-US" altLang="en-US" sz="3200" b="1"/>
              <a:t>; </a:t>
            </a:r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  <a:p>
            <a:pPr>
              <a:spcBef>
                <a:spcPct val="50000"/>
              </a:spcBef>
            </a:pPr>
            <a:endParaRPr lang="en-US" altLang="en-US" sz="3200" b="1"/>
          </a:p>
        </p:txBody>
      </p:sp>
      <p:sp>
        <p:nvSpPr>
          <p:cNvPr id="4099" name="AutoShape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ADEB740-242F-5155-B1DB-BA4C58E4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AC2FFE9B-E451-85B0-AC6F-77CE43985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85344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Q5:The distance round the circle is called as: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(1)Circumference                    (2)Chord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Q6:Can a circle have more than one center: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(1)No                                      (2)Yes</a:t>
            </a:r>
          </a:p>
        </p:txBody>
      </p:sp>
      <p:sp>
        <p:nvSpPr>
          <p:cNvPr id="22531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770167C-85D5-5792-0650-3820D1FF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357563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253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E1EB7C-53C9-F8E4-544F-E753ECC40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5715000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2533" name="AutoShape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3580E10-1793-F620-3BB0-D9941BEA5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3857625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2534" name="AutoShap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AC1E747-1125-59CC-03B4-4E3AD93F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6215063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2535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3C5D92D-8B68-006D-E9CD-8CC8F02B7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AACA8B23-20DB-FB08-230D-6F36CC5A5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Q7:Diameter is a: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(1)Twice of a radius   (2)Half of a radius</a:t>
            </a:r>
          </a:p>
          <a:p>
            <a:pPr>
              <a:spcBef>
                <a:spcPct val="50000"/>
              </a:spcBef>
            </a:pPr>
            <a:endParaRPr lang="en-US" altLang="en-US" sz="32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Q8:If the radius of the circle is6cm ,then its diameter is: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(1)12cm                 (2)6cm</a:t>
            </a:r>
          </a:p>
        </p:txBody>
      </p:sp>
      <p:sp>
        <p:nvSpPr>
          <p:cNvPr id="23555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684996F-A06C-67B2-F910-D391E31A3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2000250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355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76948D9-69E8-F1C6-2E3C-255C7322F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4714875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3557" name="AutoShape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B65F108-D1CF-DB58-6771-191320C29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063" y="200025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3558" name="AutoShap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FA5B535-AA9A-991F-E554-341C13938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4714875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3559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04BB32B-D7CE-C011-7502-E89B31A76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7CD20DF4-E563-A88B-EB53-8B77A2FB6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Q9:If diameter of the circle is 12cm, then its radius is: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(1)12cm                                   (2)6cm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Q10:If radius of the circle 4cm, then its diameter is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(1)8cm                 (2)4cm</a:t>
            </a:r>
          </a:p>
        </p:txBody>
      </p:sp>
      <p:sp>
        <p:nvSpPr>
          <p:cNvPr id="24579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F9250D6-EB9B-244B-DB3F-A8338AA2B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4857750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0" name="AutoShap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D8CFC37-38EF-3ADF-FA8D-05CFE32A8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4384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1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996C3E6-A3AB-2100-BBFE-1261ECDD1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3000375"/>
            <a:ext cx="3810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2" name="AutoShape 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E718631-48E4-1F75-FF3E-C79DB2C2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4929188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3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2DD3796-30CC-E6D1-5CEC-FDE5E4061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0E73F30E-E791-835C-23FF-04A9E0546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5344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Comic Sans MS" panose="030F0702030302020204" pitchFamily="66" charset="0"/>
              </a:rPr>
              <a:t>WELLDONE!CORRECT ANSWER!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Now for the next question click on the next question.</a:t>
            </a:r>
          </a:p>
          <a:p>
            <a:pPr>
              <a:spcBef>
                <a:spcPct val="50000"/>
              </a:spcBef>
            </a:pPr>
            <a:endParaRPr lang="en-US" altLang="en-US" sz="3200" b="1"/>
          </a:p>
        </p:txBody>
      </p:sp>
      <p:sp>
        <p:nvSpPr>
          <p:cNvPr id="25603" name="AutoShape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03325C7C-5D0B-AD2E-EEE9-B30F0D47A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6019800"/>
            <a:ext cx="609600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B0658875-37E0-A565-ABFC-F94A68687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6248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SORRY !  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INCORRECT ANSWER!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Better luck next time.</a:t>
            </a:r>
          </a:p>
          <a:p>
            <a:pPr>
              <a:spcBef>
                <a:spcPct val="50000"/>
              </a:spcBef>
            </a:pPr>
            <a:endParaRPr lang="en-US" altLang="en-US" sz="3200" b="1"/>
          </a:p>
        </p:txBody>
      </p:sp>
      <p:sp>
        <p:nvSpPr>
          <p:cNvPr id="26627" name="AutoShape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F9B68B6A-1BC5-27DA-AFFD-EBE9C2349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7677026A-24AC-CB44-2896-84A9F028F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>
            <a:extLst>
              <a:ext uri="{FF2B5EF4-FFF2-40B4-BE49-F238E27FC236}">
                <a16:creationId xmlns:a16="http://schemas.microsoft.com/office/drawing/2014/main" id="{53618255-B08C-8DFD-E371-74C83C2AA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>
                <a:latin typeface="Comic Sans MS" panose="030F0702030302020204" pitchFamily="66" charset="0"/>
              </a:rPr>
              <a:t>Minor Concepts</a:t>
            </a:r>
            <a:r>
              <a:rPr lang="en-US" altLang="en-US" sz="3200" b="1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Students will be able to recognized different geometrical shapes.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Students will be able to  relate various shapes like that of bangle, cart,cone,box etc with circle,triangle,quadrilateral etc.</a:t>
            </a:r>
          </a:p>
        </p:txBody>
      </p:sp>
      <p:sp>
        <p:nvSpPr>
          <p:cNvPr id="5123" name="AutoShape 10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70BCBAC-71B2-17E8-B9C9-AF980E00E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ABC73A9B-7924-E332-684F-70E4992AE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14400"/>
            <a:ext cx="48006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>
                <a:latin typeface="Comic Sans MS" panose="030F0702030302020204" pitchFamily="66" charset="0"/>
              </a:rPr>
              <a:t>Menu</a:t>
            </a:r>
            <a:r>
              <a:rPr lang="en-US" altLang="en-US" sz="3600" b="1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Quiz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3600" b="1"/>
          </a:p>
        </p:txBody>
      </p:sp>
      <p:sp>
        <p:nvSpPr>
          <p:cNvPr id="6147" name="AutoShap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E3ACA30-4AAF-1987-FC5F-57B3A0C3B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9812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148" name="AutoShap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18DC0EE-D198-F4B7-674C-2057FBA14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194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149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4CA96FA-3DED-7673-1775-95B7F90A2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616585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3569ED33-D4FB-00A6-FFE8-5C4789C72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0"/>
            <a:ext cx="7924800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>
                <a:latin typeface="Comic Sans MS" panose="030F0702030302020204" pitchFamily="66" charset="0"/>
              </a:rPr>
              <a:t>Contents</a:t>
            </a:r>
            <a:r>
              <a:rPr lang="en-US" altLang="en-US" sz="3600" b="1"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Polygon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Triangle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Quadrilateral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Circle : Parts of a circle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Radius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Diameter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Chord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Circumference</a:t>
            </a:r>
          </a:p>
        </p:txBody>
      </p:sp>
      <p:sp>
        <p:nvSpPr>
          <p:cNvPr id="7171" name="AutoShape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14C757C-D258-2A27-3133-254E4FDD4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E7F11A1-CF96-8DC4-9B43-F3FCE65D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/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E2268843-BE4C-422C-73ED-9B1E167B0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8153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u="sng">
                <a:latin typeface="Comic Sans MS" panose="030F0702030302020204" pitchFamily="66" charset="0"/>
              </a:rPr>
              <a:t>Polygon</a:t>
            </a:r>
            <a:r>
              <a:rPr lang="en-US" altLang="en-US" sz="4000" b="1">
                <a:latin typeface="Comic Sans MS" panose="030F0702030302020204" pitchFamily="66" charset="0"/>
              </a:rPr>
              <a:t>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 b="1">
                <a:latin typeface="Comic Sans MS" panose="030F0702030302020204" pitchFamily="66" charset="0"/>
              </a:rPr>
              <a:t> A simple closed figures by joining three or more line segments is called polygon</a:t>
            </a:r>
          </a:p>
          <a:p>
            <a:pPr>
              <a:spcBef>
                <a:spcPct val="50000"/>
              </a:spcBef>
            </a:pPr>
            <a:endParaRPr lang="en-US" altLang="en-US" sz="3600" b="1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27F40-F5A2-7893-2BAB-E92FD867B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786313"/>
            <a:ext cx="7929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>
                <a:latin typeface="Comic Sans MS" panose="030F0702030302020204" pitchFamily="66" charset="0"/>
              </a:rPr>
              <a:t>Lets study about types of polygons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3C66E1C5-9324-0311-A53F-4D43DF383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>
                <a:latin typeface="Comic Sans MS" panose="030F0702030302020204" pitchFamily="66" charset="0"/>
              </a:rPr>
              <a:t>Triangle </a:t>
            </a:r>
            <a:r>
              <a:rPr lang="en-US" altLang="en-US" sz="3200" b="1">
                <a:latin typeface="Comic Sans MS" panose="030F0702030302020204" pitchFamily="66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It is a closed figure formed by joining three line segments . So , a triangle is a polygon . Different shapes of triangle are shown below: </a:t>
            </a:r>
          </a:p>
          <a:p>
            <a:pPr>
              <a:spcBef>
                <a:spcPct val="50000"/>
              </a:spcBef>
            </a:pPr>
            <a:endParaRPr lang="en-US" altLang="en-US" sz="32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32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Comic Sans MS" panose="030F0702030302020204" pitchFamily="66" charset="0"/>
              </a:rPr>
              <a:t>The three line segments which form the triangle are called its sides 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87DD0DE9-7842-E90C-32A5-A4D78F1CF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242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826B0BAC-5292-A15B-84B7-B4876AC98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048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F0EE064-92FC-444A-5551-FAAA9E5D5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3058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>
                <a:latin typeface="Comic Sans MS" panose="030F0702030302020204" pitchFamily="66" charset="0"/>
              </a:rPr>
              <a:t>Quadrilateral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 It is a closed figure formed by joining four line segments called quadrilateral.  So quadrilateral is a polygon. Different shapes of quadrilateral are shown below: </a:t>
            </a:r>
          </a:p>
          <a:p>
            <a:pPr>
              <a:spcBef>
                <a:spcPct val="50000"/>
              </a:spcBef>
            </a:pPr>
            <a:endParaRPr lang="en-US" altLang="en-US" sz="32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3200" b="1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b="1">
                <a:latin typeface="Comic Sans MS" panose="030F0702030302020204" pitchFamily="66" charset="0"/>
              </a:rPr>
              <a:t>The four line segments which form a quadrilateral are called its sides.</a:t>
            </a:r>
            <a:endParaRPr lang="en-US" altLang="en-US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0243" name="AutoShape 3">
            <a:extLst>
              <a:ext uri="{FF2B5EF4-FFF2-40B4-BE49-F238E27FC236}">
                <a16:creationId xmlns:a16="http://schemas.microsoft.com/office/drawing/2014/main" id="{9A365BF4-5CA5-70B6-8D2E-A10D88661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05200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0DEDE39F-65ED-F942-C322-6B80A3B39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05200"/>
            <a:ext cx="914400" cy="6096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3541C8C9-5F3E-64D1-063A-992DD6A6D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657600"/>
            <a:ext cx="914400" cy="4572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04764E1F-792C-A2DB-9453-C338BEF6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33D3729D-9466-8211-0BA1-1F087A2DE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05200"/>
            <a:ext cx="914400" cy="609600"/>
          </a:xfrm>
          <a:prstGeom prst="flowChartManualOpe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54B1B00-AA15-35E2-71D5-35A2589F7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>
                <a:latin typeface="Comic Sans MS" panose="030F0702030302020204" pitchFamily="66" charset="0"/>
              </a:rPr>
              <a:t>Circle </a:t>
            </a:r>
            <a:r>
              <a:rPr lang="en-US" altLang="en-US" sz="3600" b="1">
                <a:latin typeface="Comic Sans MS" panose="030F0702030302020204" pitchFamily="66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latin typeface="Comic Sans MS" panose="030F0702030302020204" pitchFamily="66" charset="0"/>
              </a:rPr>
              <a:t>A closed curve formed in such a way that any point on this curve is equidistant from a fixed point which is in the interior of the curve.</a:t>
            </a:r>
          </a:p>
        </p:txBody>
      </p:sp>
      <p:sp>
        <p:nvSpPr>
          <p:cNvPr id="11267" name="AutoShape 9">
            <a:extLst>
              <a:ext uri="{FF2B5EF4-FFF2-40B4-BE49-F238E27FC236}">
                <a16:creationId xmlns:a16="http://schemas.microsoft.com/office/drawing/2014/main" id="{45BA1A2F-DB8A-6A20-EA9B-CC7FD7944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429000"/>
            <a:ext cx="1749425" cy="17526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268" name="Text Box 10">
            <a:extLst>
              <a:ext uri="{FF2B5EF4-FFF2-40B4-BE49-F238E27FC236}">
                <a16:creationId xmlns:a16="http://schemas.microsoft.com/office/drawing/2014/main" id="{714B52AE-F2AB-68F4-D80E-6F7B74289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2845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1269" name="Text Box 13">
            <a:extLst>
              <a:ext uri="{FF2B5EF4-FFF2-40B4-BE49-F238E27FC236}">
                <a16:creationId xmlns:a16="http://schemas.microsoft.com/office/drawing/2014/main" id="{FA0F6946-610F-5FA2-094D-F6399D612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8688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1270" name="Text Box 14">
            <a:extLst>
              <a:ext uri="{FF2B5EF4-FFF2-40B4-BE49-F238E27FC236}">
                <a16:creationId xmlns:a16="http://schemas.microsoft.com/office/drawing/2014/main" id="{5473D134-64C6-8C0D-A874-3208D121C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025" y="3810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O</a:t>
            </a:r>
          </a:p>
        </p:txBody>
      </p:sp>
      <p:sp>
        <p:nvSpPr>
          <p:cNvPr id="11271" name="Text Box 16">
            <a:extLst>
              <a:ext uri="{FF2B5EF4-FFF2-40B4-BE49-F238E27FC236}">
                <a16:creationId xmlns:a16="http://schemas.microsoft.com/office/drawing/2014/main" id="{004D26B2-1E38-A2D8-3904-961EFA315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3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/>
              <a:t>                OA = OB = OC = OD</a:t>
            </a:r>
          </a:p>
        </p:txBody>
      </p:sp>
      <p:sp>
        <p:nvSpPr>
          <p:cNvPr id="11272" name="AutoShape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C6CAD39-936A-CDB3-10FA-A0055BC6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1722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273" name="Rectangle 18">
            <a:extLst>
              <a:ext uri="{FF2B5EF4-FFF2-40B4-BE49-F238E27FC236}">
                <a16:creationId xmlns:a16="http://schemas.microsoft.com/office/drawing/2014/main" id="{08E914A6-BB45-5F0A-24A3-D1B7E9589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860800"/>
            <a:ext cx="28733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o</a:t>
            </a:r>
            <a:endParaRPr lang="en-IN" altLang="en-US"/>
          </a:p>
        </p:txBody>
      </p:sp>
      <p:sp>
        <p:nvSpPr>
          <p:cNvPr id="11274" name="Text Box 19">
            <a:extLst>
              <a:ext uri="{FF2B5EF4-FFF2-40B4-BE49-F238E27FC236}">
                <a16:creationId xmlns:a16="http://schemas.microsoft.com/office/drawing/2014/main" id="{87B06EC4-1215-89BD-85C5-2FF74609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3575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endParaRPr lang="en-IN" altLang="en-US"/>
          </a:p>
        </p:txBody>
      </p:sp>
      <p:sp>
        <p:nvSpPr>
          <p:cNvPr id="11275" name="Text Box 20">
            <a:extLst>
              <a:ext uri="{FF2B5EF4-FFF2-40B4-BE49-F238E27FC236}">
                <a16:creationId xmlns:a16="http://schemas.microsoft.com/office/drawing/2014/main" id="{281D9128-70D1-C448-51A3-10E207D67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868863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  <a:endParaRPr lang="en-I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385</TotalTime>
  <Words>760</Words>
  <Application>Microsoft Office PowerPoint</Application>
  <PresentationFormat>On-screen Show (4:3)</PresentationFormat>
  <Paragraphs>197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Calibri</vt:lpstr>
      <vt:lpstr>Comic Sans MS</vt:lpstr>
      <vt:lpstr>Ribbons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kanta k</dc:creator>
  <cp:lastModifiedBy>Nayan GRIFFITHS</cp:lastModifiedBy>
  <cp:revision>21</cp:revision>
  <dcterms:created xsi:type="dcterms:W3CDTF">2007-07-01T04:27:09Z</dcterms:created>
  <dcterms:modified xsi:type="dcterms:W3CDTF">2023-03-24T13:38:38Z</dcterms:modified>
</cp:coreProperties>
</file>